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9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olin Ford" initials="CF" lastIdx="3" clrIdx="0">
    <p:extLst>
      <p:ext uri="{19B8F6BF-5375-455C-9EA6-DF929625EA0E}">
        <p15:presenceInfo xmlns:p15="http://schemas.microsoft.com/office/powerpoint/2012/main" userId="d5e0f8cd0b16d5e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4" d="100"/>
          <a:sy n="114" d="100"/>
        </p:scale>
        <p:origin x="414"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commentAuthors" Target="commentAuthors.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03B089D-00F7-4661-827F-CFA7C8D5E22E}" type="datetimeFigureOut">
              <a:rPr lang="en-US" smtClean="0"/>
              <a:t>12/8/2013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F05A5B-4B50-4407-81E9-D80343F1E463}" type="slidenum">
              <a:rPr lang="en-US" smtClean="0"/>
              <a:t>‹#›</a:t>
            </a:fld>
            <a:endParaRPr lang="en-US"/>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926436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Date Placeholder 2"/>
          <p:cNvSpPr>
            <a:spLocks noGrp="1"/>
          </p:cNvSpPr>
          <p:nvPr>
            <p:ph type="dt" sz="half" idx="10"/>
          </p:nvPr>
        </p:nvSpPr>
        <p:spPr/>
        <p:txBody>
          <a:bodyPr/>
          <a:lstStyle/>
          <a:p>
            <a:fld id="{503B089D-00F7-4661-827F-CFA7C8D5E22E}" type="datetimeFigureOut">
              <a:rPr lang="en-US" smtClean="0"/>
              <a:t>12/8/2013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BF05A5B-4B50-4407-81E9-D80343F1E463}" type="slidenum">
              <a:rPr lang="en-US" smtClean="0"/>
              <a:t>‹#›</a:t>
            </a:fld>
            <a:endParaRPr lang="en-US"/>
          </a:p>
        </p:txBody>
      </p:sp>
    </p:spTree>
    <p:extLst>
      <p:ext uri="{BB962C8B-B14F-4D97-AF65-F5344CB8AC3E}">
        <p14:creationId xmlns:p14="http://schemas.microsoft.com/office/powerpoint/2010/main" val="15690972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03B089D-00F7-4661-827F-CFA7C8D5E22E}" type="datetimeFigureOut">
              <a:rPr lang="en-US" smtClean="0"/>
              <a:t>12/8/2013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F05A5B-4B50-4407-81E9-D80343F1E463}" type="slidenum">
              <a:rPr lang="en-US" smtClean="0"/>
              <a:t>‹#›</a:t>
            </a:fld>
            <a:endParaRPr lang="en-US"/>
          </a:p>
        </p:txBody>
      </p:sp>
    </p:spTree>
    <p:extLst>
      <p:ext uri="{BB962C8B-B14F-4D97-AF65-F5344CB8AC3E}">
        <p14:creationId xmlns:p14="http://schemas.microsoft.com/office/powerpoint/2010/main" val="2098842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03B089D-00F7-4661-827F-CFA7C8D5E22E}" type="datetimeFigureOut">
              <a:rPr lang="en-US" smtClean="0"/>
              <a:t>12/8/2013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F05A5B-4B50-4407-81E9-D80343F1E463}" type="slidenum">
              <a:rPr lang="en-US" smtClean="0"/>
              <a:t>‹#›</a:t>
            </a:fld>
            <a:endParaRPr lang="en-US"/>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7329518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03B089D-00F7-4661-827F-CFA7C8D5E22E}" type="datetimeFigureOut">
              <a:rPr lang="en-US" smtClean="0"/>
              <a:t>12/8/2013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F05A5B-4B50-4407-81E9-D80343F1E463}" type="slidenum">
              <a:rPr lang="en-US" smtClean="0"/>
              <a:t>‹#›</a:t>
            </a:fld>
            <a:endParaRPr lang="en-US"/>
          </a:p>
        </p:txBody>
      </p:sp>
    </p:spTree>
    <p:extLst>
      <p:ext uri="{BB962C8B-B14F-4D97-AF65-F5344CB8AC3E}">
        <p14:creationId xmlns:p14="http://schemas.microsoft.com/office/powerpoint/2010/main" val="24325701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03B089D-00F7-4661-827F-CFA7C8D5E22E}" type="datetimeFigureOut">
              <a:rPr lang="en-US" smtClean="0"/>
              <a:t>12/8/2013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F05A5B-4B50-4407-81E9-D80343F1E463}" type="slidenum">
              <a:rPr lang="en-US" smtClean="0"/>
              <a:t>‹#›</a:t>
            </a:fld>
            <a:endParaRPr lang="en-US"/>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5362846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03B089D-00F7-4661-827F-CFA7C8D5E22E}" type="datetimeFigureOut">
              <a:rPr lang="en-US" smtClean="0"/>
              <a:t>12/8/2013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F05A5B-4B50-4407-81E9-D80343F1E463}" type="slidenum">
              <a:rPr lang="en-US" smtClean="0"/>
              <a:t>‹#›</a:t>
            </a:fld>
            <a:endParaRPr lang="en-US"/>
          </a:p>
        </p:txBody>
      </p:sp>
    </p:spTree>
    <p:extLst>
      <p:ext uri="{BB962C8B-B14F-4D97-AF65-F5344CB8AC3E}">
        <p14:creationId xmlns:p14="http://schemas.microsoft.com/office/powerpoint/2010/main" val="37789846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03B089D-00F7-4661-827F-CFA7C8D5E22E}" type="datetimeFigureOut">
              <a:rPr lang="en-US" smtClean="0"/>
              <a:t>12/8/2013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F05A5B-4B50-4407-81E9-D80343F1E463}" type="slidenum">
              <a:rPr lang="en-US" smtClean="0"/>
              <a:t>‹#›</a:t>
            </a:fld>
            <a:endParaRPr lang="en-US"/>
          </a:p>
        </p:txBody>
      </p:sp>
    </p:spTree>
    <p:extLst>
      <p:ext uri="{BB962C8B-B14F-4D97-AF65-F5344CB8AC3E}">
        <p14:creationId xmlns:p14="http://schemas.microsoft.com/office/powerpoint/2010/main" val="38417438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03B089D-00F7-4661-827F-CFA7C8D5E22E}" type="datetimeFigureOut">
              <a:rPr lang="en-US" smtClean="0"/>
              <a:t>12/8/2013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F05A5B-4B50-4407-81E9-D80343F1E463}" type="slidenum">
              <a:rPr lang="en-US" smtClean="0"/>
              <a:t>‹#›</a:t>
            </a:fld>
            <a:endParaRPr lang="en-US"/>
          </a:p>
        </p:txBody>
      </p:sp>
    </p:spTree>
    <p:extLst>
      <p:ext uri="{BB962C8B-B14F-4D97-AF65-F5344CB8AC3E}">
        <p14:creationId xmlns:p14="http://schemas.microsoft.com/office/powerpoint/2010/main" val="1039514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03B089D-00F7-4661-827F-CFA7C8D5E22E}" type="datetimeFigureOut">
              <a:rPr lang="en-US" smtClean="0"/>
              <a:t>12/8/2013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F05A5B-4B50-4407-81E9-D80343F1E463}" type="slidenum">
              <a:rPr lang="en-US" smtClean="0"/>
              <a:t>‹#›</a:t>
            </a:fld>
            <a:endParaRPr lang="en-US"/>
          </a:p>
        </p:txBody>
      </p:sp>
    </p:spTree>
    <p:extLst>
      <p:ext uri="{BB962C8B-B14F-4D97-AF65-F5344CB8AC3E}">
        <p14:creationId xmlns:p14="http://schemas.microsoft.com/office/powerpoint/2010/main" val="40291710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03B089D-00F7-4661-827F-CFA7C8D5E22E}" type="datetimeFigureOut">
              <a:rPr lang="en-US" smtClean="0"/>
              <a:t>12/8/2013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F05A5B-4B50-4407-81E9-D80343F1E463}" type="slidenum">
              <a:rPr lang="en-US" smtClean="0"/>
              <a:t>‹#›</a:t>
            </a:fld>
            <a:endParaRPr lang="en-US"/>
          </a:p>
        </p:txBody>
      </p:sp>
    </p:spTree>
    <p:extLst>
      <p:ext uri="{BB962C8B-B14F-4D97-AF65-F5344CB8AC3E}">
        <p14:creationId xmlns:p14="http://schemas.microsoft.com/office/powerpoint/2010/main" val="14162939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03B089D-00F7-4661-827F-CFA7C8D5E22E}" type="datetimeFigureOut">
              <a:rPr lang="en-US" smtClean="0"/>
              <a:t>12/8/2013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F05A5B-4B50-4407-81E9-D80343F1E463}" type="slidenum">
              <a:rPr lang="en-US" smtClean="0"/>
              <a:t>‹#›</a:t>
            </a:fld>
            <a:endParaRPr lang="en-US"/>
          </a:p>
        </p:txBody>
      </p:sp>
    </p:spTree>
    <p:extLst>
      <p:ext uri="{BB962C8B-B14F-4D97-AF65-F5344CB8AC3E}">
        <p14:creationId xmlns:p14="http://schemas.microsoft.com/office/powerpoint/2010/main" val="30597575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03B089D-00F7-4661-827F-CFA7C8D5E22E}" type="datetimeFigureOut">
              <a:rPr lang="en-US" smtClean="0"/>
              <a:t>12/8/2013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BF05A5B-4B50-4407-81E9-D80343F1E463}" type="slidenum">
              <a:rPr lang="en-US" smtClean="0"/>
              <a:t>‹#›</a:t>
            </a:fld>
            <a:endParaRPr lang="en-US"/>
          </a:p>
        </p:txBody>
      </p:sp>
    </p:spTree>
    <p:extLst>
      <p:ext uri="{BB962C8B-B14F-4D97-AF65-F5344CB8AC3E}">
        <p14:creationId xmlns:p14="http://schemas.microsoft.com/office/powerpoint/2010/main" val="13929806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03B089D-00F7-4661-827F-CFA7C8D5E22E}" type="datetimeFigureOut">
              <a:rPr lang="en-US" smtClean="0"/>
              <a:t>12/8/2013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BF05A5B-4B50-4407-81E9-D80343F1E463}" type="slidenum">
              <a:rPr lang="en-US" smtClean="0"/>
              <a:t>‹#›</a:t>
            </a:fld>
            <a:endParaRPr lang="en-US"/>
          </a:p>
        </p:txBody>
      </p:sp>
    </p:spTree>
    <p:extLst>
      <p:ext uri="{BB962C8B-B14F-4D97-AF65-F5344CB8AC3E}">
        <p14:creationId xmlns:p14="http://schemas.microsoft.com/office/powerpoint/2010/main" val="21627636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3B089D-00F7-4661-827F-CFA7C8D5E22E}" type="datetimeFigureOut">
              <a:rPr lang="en-US" smtClean="0"/>
              <a:t>12/8/2013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BF05A5B-4B50-4407-81E9-D80343F1E463}" type="slidenum">
              <a:rPr lang="en-US" smtClean="0"/>
              <a:t>‹#›</a:t>
            </a:fld>
            <a:endParaRPr lang="en-US"/>
          </a:p>
        </p:txBody>
      </p:sp>
    </p:spTree>
    <p:extLst>
      <p:ext uri="{BB962C8B-B14F-4D97-AF65-F5344CB8AC3E}">
        <p14:creationId xmlns:p14="http://schemas.microsoft.com/office/powerpoint/2010/main" val="13143809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3B089D-00F7-4661-827F-CFA7C8D5E22E}" type="datetimeFigureOut">
              <a:rPr lang="en-US" smtClean="0"/>
              <a:t>12/8/2013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F05A5B-4B50-4407-81E9-D80343F1E463}" type="slidenum">
              <a:rPr lang="en-US" smtClean="0"/>
              <a:t>‹#›</a:t>
            </a:fld>
            <a:endParaRPr lang="en-US"/>
          </a:p>
        </p:txBody>
      </p:sp>
    </p:spTree>
    <p:extLst>
      <p:ext uri="{BB962C8B-B14F-4D97-AF65-F5344CB8AC3E}">
        <p14:creationId xmlns:p14="http://schemas.microsoft.com/office/powerpoint/2010/main" val="19886035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3B089D-00F7-4661-827F-CFA7C8D5E22E}" type="datetimeFigureOut">
              <a:rPr lang="en-US" smtClean="0"/>
              <a:t>12/8/2013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F05A5B-4B50-4407-81E9-D80343F1E463}" type="slidenum">
              <a:rPr lang="en-US" smtClean="0"/>
              <a:t>‹#›</a:t>
            </a:fld>
            <a:endParaRPr lang="en-US"/>
          </a:p>
        </p:txBody>
      </p:sp>
    </p:spTree>
    <p:extLst>
      <p:ext uri="{BB962C8B-B14F-4D97-AF65-F5344CB8AC3E}">
        <p14:creationId xmlns:p14="http://schemas.microsoft.com/office/powerpoint/2010/main" val="3472362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503B089D-00F7-4661-827F-CFA7C8D5E22E}" type="datetimeFigureOut">
              <a:rPr lang="en-US" smtClean="0"/>
              <a:t>12/8/2013</a:t>
            </a:fld>
            <a:endParaRPr lang="en-US"/>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EBF05A5B-4B50-4407-81E9-D80343F1E463}" type="slidenum">
              <a:rPr lang="en-US" smtClean="0"/>
              <a:t>‹#›</a:t>
            </a:fld>
            <a:endParaRPr lang="en-US"/>
          </a:p>
        </p:txBody>
      </p:sp>
    </p:spTree>
    <p:extLst>
      <p:ext uri="{BB962C8B-B14F-4D97-AF65-F5344CB8AC3E}">
        <p14:creationId xmlns:p14="http://schemas.microsoft.com/office/powerpoint/2010/main" val="2778771531"/>
      </p:ext>
    </p:extLst>
  </p:cSld>
  <p:clrMap bg1="dk1" tx1="lt1" bg2="dk2" tx2="lt2" accent1="accent1" accent2="accent2" accent3="accent3" accent4="accent4" accent5="accent5" accent6="accent6" hlink="hlink" folHlink="folHlink"/>
  <p:sldLayoutIdLst>
    <p:sldLayoutId id="2147484099" r:id="rId1"/>
    <p:sldLayoutId id="2147484100" r:id="rId2"/>
    <p:sldLayoutId id="2147484101" r:id="rId3"/>
    <p:sldLayoutId id="2147484102" r:id="rId4"/>
    <p:sldLayoutId id="2147484103" r:id="rId5"/>
    <p:sldLayoutId id="2147484104" r:id="rId6"/>
    <p:sldLayoutId id="2147484105" r:id="rId7"/>
    <p:sldLayoutId id="2147484106" r:id="rId8"/>
    <p:sldLayoutId id="2147484107" r:id="rId9"/>
    <p:sldLayoutId id="2147484108" r:id="rId10"/>
    <p:sldLayoutId id="2147484109" r:id="rId11"/>
    <p:sldLayoutId id="2147484110" r:id="rId12"/>
    <p:sldLayoutId id="2147484111" r:id="rId13"/>
    <p:sldLayoutId id="2147484112" r:id="rId14"/>
    <p:sldLayoutId id="2147484113" r:id="rId15"/>
    <p:sldLayoutId id="2147484114" r:id="rId16"/>
    <p:sldLayoutId id="2147484115"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Microscope image of a living las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871" y="3167389"/>
            <a:ext cx="3429000" cy="342900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953700" y="172995"/>
            <a:ext cx="2284601" cy="523220"/>
          </a:xfrm>
          <a:prstGeom prst="rect">
            <a:avLst/>
          </a:prstGeom>
          <a:noFill/>
        </p:spPr>
        <p:txBody>
          <a:bodyPr wrap="none" rtlCol="0">
            <a:spAutoFit/>
          </a:bodyPr>
          <a:lstStyle/>
          <a:p>
            <a:pPr algn="ctr"/>
            <a:r>
              <a:rPr lang="en-US" sz="2800" dirty="0" smtClean="0"/>
              <a:t>Living Lasers</a:t>
            </a:r>
            <a:endParaRPr lang="en-US" sz="2800" dirty="0"/>
          </a:p>
        </p:txBody>
      </p:sp>
      <p:sp>
        <p:nvSpPr>
          <p:cNvPr id="5" name="TextBox 4"/>
          <p:cNvSpPr txBox="1"/>
          <p:nvPr/>
        </p:nvSpPr>
        <p:spPr>
          <a:xfrm>
            <a:off x="964180" y="6596390"/>
            <a:ext cx="1954381" cy="261610"/>
          </a:xfrm>
          <a:prstGeom prst="rect">
            <a:avLst/>
          </a:prstGeom>
          <a:noFill/>
        </p:spPr>
        <p:txBody>
          <a:bodyPr wrap="none" rtlCol="0">
            <a:spAutoFit/>
          </a:bodyPr>
          <a:lstStyle/>
          <a:p>
            <a:r>
              <a:rPr lang="en-US" sz="1100" dirty="0" smtClean="0"/>
              <a:t>Source: physicsworld.com</a:t>
            </a:r>
            <a:endParaRPr lang="en-US" sz="1100" dirty="0"/>
          </a:p>
        </p:txBody>
      </p:sp>
      <p:sp>
        <p:nvSpPr>
          <p:cNvPr id="6" name="TextBox 5"/>
          <p:cNvSpPr txBox="1"/>
          <p:nvPr/>
        </p:nvSpPr>
        <p:spPr>
          <a:xfrm>
            <a:off x="226870" y="1105286"/>
            <a:ext cx="3429000" cy="2062103"/>
          </a:xfrm>
          <a:prstGeom prst="rect">
            <a:avLst/>
          </a:prstGeom>
          <a:noFill/>
        </p:spPr>
        <p:txBody>
          <a:bodyPr wrap="square" rtlCol="0">
            <a:spAutoFit/>
          </a:bodyPr>
          <a:lstStyle/>
          <a:p>
            <a:r>
              <a:rPr lang="en-US" sz="1600" dirty="0" smtClean="0"/>
              <a:t>Usually, lasers are created using inert materials, such as from purified gases or semiconductors. Recently, physicists Andy Yun and </a:t>
            </a:r>
            <a:r>
              <a:rPr lang="en-US" sz="1600" dirty="0" err="1" smtClean="0"/>
              <a:t>Malte</a:t>
            </a:r>
            <a:r>
              <a:rPr lang="en-US" sz="1600" dirty="0" smtClean="0"/>
              <a:t> Gather were able to create a laser from living cells by making them fluoresce.</a:t>
            </a:r>
            <a:endParaRPr lang="en-US" sz="1600" dirty="0"/>
          </a:p>
        </p:txBody>
      </p:sp>
      <p:sp>
        <p:nvSpPr>
          <p:cNvPr id="7" name="TextBox 6"/>
          <p:cNvSpPr txBox="1"/>
          <p:nvPr/>
        </p:nvSpPr>
        <p:spPr>
          <a:xfrm>
            <a:off x="1309626" y="735954"/>
            <a:ext cx="1263487" cy="369332"/>
          </a:xfrm>
          <a:prstGeom prst="rect">
            <a:avLst/>
          </a:prstGeom>
          <a:noFill/>
        </p:spPr>
        <p:txBody>
          <a:bodyPr wrap="none" rtlCol="0">
            <a:spAutoFit/>
          </a:bodyPr>
          <a:lstStyle/>
          <a:p>
            <a:r>
              <a:rPr lang="en-US" dirty="0" smtClean="0"/>
              <a:t>Discovery</a:t>
            </a:r>
            <a:endParaRPr lang="en-US" dirty="0"/>
          </a:p>
        </p:txBody>
      </p:sp>
      <p:sp>
        <p:nvSpPr>
          <p:cNvPr id="8" name="TextBox 7"/>
          <p:cNvSpPr txBox="1"/>
          <p:nvPr/>
        </p:nvSpPr>
        <p:spPr>
          <a:xfrm>
            <a:off x="3655868" y="735954"/>
            <a:ext cx="3428999" cy="369332"/>
          </a:xfrm>
          <a:prstGeom prst="rect">
            <a:avLst/>
          </a:prstGeom>
          <a:noFill/>
        </p:spPr>
        <p:txBody>
          <a:bodyPr wrap="square" rtlCol="0">
            <a:spAutoFit/>
          </a:bodyPr>
          <a:lstStyle/>
          <a:p>
            <a:pPr algn="ctr"/>
            <a:r>
              <a:rPr lang="en-US" dirty="0" smtClean="0"/>
              <a:t>How is this possible?</a:t>
            </a:r>
            <a:endParaRPr lang="en-US" dirty="0"/>
          </a:p>
        </p:txBody>
      </p:sp>
      <p:sp>
        <p:nvSpPr>
          <p:cNvPr id="9" name="TextBox 8"/>
          <p:cNvSpPr txBox="1"/>
          <p:nvPr/>
        </p:nvSpPr>
        <p:spPr>
          <a:xfrm>
            <a:off x="3655869" y="1105286"/>
            <a:ext cx="3428999" cy="4770537"/>
          </a:xfrm>
          <a:prstGeom prst="rect">
            <a:avLst/>
          </a:prstGeom>
          <a:noFill/>
        </p:spPr>
        <p:txBody>
          <a:bodyPr wrap="square" rtlCol="0">
            <a:spAutoFit/>
          </a:bodyPr>
          <a:lstStyle/>
          <a:p>
            <a:r>
              <a:rPr lang="en-US" sz="1600" dirty="0" smtClean="0"/>
              <a:t>The technique involves combining the gene of the Green Fluorescent Protein (GFP) with a gene of theoretically any other protein, so that the GFP can be attached to that particular protein. By doing so, the protein will fluoresce. Next, an intense blue laser with energy of approximately 1 </a:t>
            </a:r>
            <a:r>
              <a:rPr lang="en-US" sz="1600" dirty="0" err="1" smtClean="0"/>
              <a:t>nJ</a:t>
            </a:r>
            <a:r>
              <a:rPr lang="en-US" sz="1600" dirty="0" smtClean="0"/>
              <a:t> or greater is focused on a cell attached with GFP, causing the protein within the cell to fluoresce much greater than before. At this state, the cell emits green light at just a few well-defined peaks in its spectrum, at which point the researchers argue the cell </a:t>
            </a:r>
          </a:p>
          <a:p>
            <a:r>
              <a:rPr lang="en-US" sz="1600" dirty="0" smtClean="0"/>
              <a:t>is lasing.</a:t>
            </a:r>
            <a:endParaRPr lang="en-US" sz="1600" dirty="0"/>
          </a:p>
        </p:txBody>
      </p:sp>
      <p:sp>
        <p:nvSpPr>
          <p:cNvPr id="10" name="TextBox 9"/>
          <p:cNvSpPr txBox="1"/>
          <p:nvPr/>
        </p:nvSpPr>
        <p:spPr>
          <a:xfrm>
            <a:off x="7084866" y="735954"/>
            <a:ext cx="3582435" cy="369332"/>
          </a:xfrm>
          <a:prstGeom prst="rect">
            <a:avLst/>
          </a:prstGeom>
          <a:noFill/>
        </p:spPr>
        <p:txBody>
          <a:bodyPr wrap="square" rtlCol="0">
            <a:spAutoFit/>
          </a:bodyPr>
          <a:lstStyle/>
          <a:p>
            <a:pPr algn="ctr"/>
            <a:r>
              <a:rPr lang="en-US" dirty="0" smtClean="0"/>
              <a:t>Applications</a:t>
            </a:r>
            <a:endParaRPr lang="en-US" dirty="0"/>
          </a:p>
        </p:txBody>
      </p:sp>
      <p:sp>
        <p:nvSpPr>
          <p:cNvPr id="11" name="TextBox 10"/>
          <p:cNvSpPr txBox="1"/>
          <p:nvPr/>
        </p:nvSpPr>
        <p:spPr>
          <a:xfrm>
            <a:off x="7084867" y="1065546"/>
            <a:ext cx="3582434" cy="1815882"/>
          </a:xfrm>
          <a:prstGeom prst="rect">
            <a:avLst/>
          </a:prstGeom>
          <a:noFill/>
        </p:spPr>
        <p:txBody>
          <a:bodyPr wrap="square" rtlCol="0">
            <a:spAutoFit/>
          </a:bodyPr>
          <a:lstStyle/>
          <a:p>
            <a:r>
              <a:rPr lang="en-US" sz="1600" dirty="0" smtClean="0"/>
              <a:t>Living lasers could help scientists observe living cells more precisely than before, allowing them to observe intracellular </a:t>
            </a:r>
          </a:p>
          <a:p>
            <a:r>
              <a:rPr lang="en-US" sz="1600" dirty="0" smtClean="0"/>
              <a:t>processes at a higher </a:t>
            </a:r>
          </a:p>
          <a:p>
            <a:r>
              <a:rPr lang="en-US" sz="1600" dirty="0" smtClean="0"/>
              <a:t>resolution and in more </a:t>
            </a:r>
          </a:p>
          <a:p>
            <a:r>
              <a:rPr lang="en-US" sz="1600" dirty="0" smtClean="0"/>
              <a:t>detail.</a:t>
            </a:r>
          </a:p>
        </p:txBody>
      </p:sp>
      <p:sp>
        <p:nvSpPr>
          <p:cNvPr id="12" name="TextBox 11"/>
          <p:cNvSpPr txBox="1"/>
          <p:nvPr/>
        </p:nvSpPr>
        <p:spPr>
          <a:xfrm>
            <a:off x="4391046" y="6581001"/>
            <a:ext cx="3409908" cy="276999"/>
          </a:xfrm>
          <a:prstGeom prst="rect">
            <a:avLst/>
          </a:prstGeom>
          <a:noFill/>
        </p:spPr>
        <p:txBody>
          <a:bodyPr wrap="none" rtlCol="0">
            <a:spAutoFit/>
          </a:bodyPr>
          <a:lstStyle/>
          <a:p>
            <a:r>
              <a:rPr lang="en-US" sz="1200" dirty="0" smtClean="0"/>
              <a:t>Sources: physicsworld.com, protomag.com</a:t>
            </a:r>
            <a:endParaRPr lang="en-US" sz="1200" dirty="0"/>
          </a:p>
        </p:txBody>
      </p:sp>
      <p:sp>
        <p:nvSpPr>
          <p:cNvPr id="13" name="TextBox 12"/>
          <p:cNvSpPr txBox="1"/>
          <p:nvPr/>
        </p:nvSpPr>
        <p:spPr>
          <a:xfrm>
            <a:off x="7084866" y="3003775"/>
            <a:ext cx="5107134" cy="3323987"/>
          </a:xfrm>
          <a:prstGeom prst="rect">
            <a:avLst/>
          </a:prstGeom>
          <a:noFill/>
        </p:spPr>
        <p:txBody>
          <a:bodyPr wrap="square" rtlCol="0">
            <a:spAutoFit/>
          </a:bodyPr>
          <a:lstStyle/>
          <a:p>
            <a:r>
              <a:rPr lang="en-US" dirty="0"/>
              <a:t> </a:t>
            </a:r>
            <a:r>
              <a:rPr lang="en-US" dirty="0" smtClean="0"/>
              <a:t>                                       </a:t>
            </a:r>
            <a:r>
              <a:rPr lang="en-US" sz="1600" dirty="0" smtClean="0"/>
              <a:t>Furthermore, due to a </a:t>
            </a:r>
          </a:p>
          <a:p>
            <a:r>
              <a:rPr lang="en-US" sz="1600" dirty="0"/>
              <a:t> </a:t>
            </a:r>
            <a:r>
              <a:rPr lang="en-US" sz="1600" dirty="0" smtClean="0"/>
              <a:t>                                        </a:t>
            </a:r>
            <a:r>
              <a:rPr lang="en-US" sz="1600" dirty="0" smtClean="0"/>
              <a:t>more precise image of </a:t>
            </a:r>
          </a:p>
          <a:p>
            <a:r>
              <a:rPr lang="en-US" sz="1600" dirty="0"/>
              <a:t> </a:t>
            </a:r>
            <a:r>
              <a:rPr lang="en-US" sz="1600" dirty="0" smtClean="0"/>
              <a:t>                                    </a:t>
            </a:r>
            <a:r>
              <a:rPr lang="en-US" sz="1600" dirty="0" smtClean="0"/>
              <a:t>intracellular processes, living </a:t>
            </a:r>
          </a:p>
          <a:p>
            <a:r>
              <a:rPr lang="en-US" sz="1600" dirty="0"/>
              <a:t> </a:t>
            </a:r>
            <a:r>
              <a:rPr lang="en-US" sz="1600" dirty="0" smtClean="0"/>
              <a:t>                                </a:t>
            </a:r>
            <a:r>
              <a:rPr lang="en-US" sz="1600" dirty="0" smtClean="0"/>
              <a:t>lasers could help distinguish </a:t>
            </a:r>
          </a:p>
          <a:p>
            <a:r>
              <a:rPr lang="en-US" sz="1600" dirty="0"/>
              <a:t> </a:t>
            </a:r>
            <a:r>
              <a:rPr lang="en-US" sz="1600" dirty="0" smtClean="0"/>
              <a:t>                          </a:t>
            </a:r>
            <a:r>
              <a:rPr lang="en-US" sz="1600" dirty="0" smtClean="0"/>
              <a:t>cancerous cells from benign cells, </a:t>
            </a:r>
          </a:p>
          <a:p>
            <a:r>
              <a:rPr lang="en-US" sz="1600" dirty="0"/>
              <a:t> </a:t>
            </a:r>
            <a:r>
              <a:rPr lang="en-US" sz="1600" dirty="0" smtClean="0"/>
              <a:t>                      </a:t>
            </a:r>
            <a:r>
              <a:rPr lang="en-US" sz="1600" dirty="0" smtClean="0"/>
              <a:t>or similarly, distinguish cells infected </a:t>
            </a:r>
          </a:p>
          <a:p>
            <a:r>
              <a:rPr lang="en-US" sz="1600" dirty="0"/>
              <a:t> </a:t>
            </a:r>
            <a:r>
              <a:rPr lang="en-US" sz="1600" dirty="0" smtClean="0"/>
              <a:t>                 </a:t>
            </a:r>
            <a:r>
              <a:rPr lang="en-US" sz="1600" dirty="0" smtClean="0"/>
              <a:t>with a virus or other diseases from cells </a:t>
            </a:r>
          </a:p>
          <a:p>
            <a:r>
              <a:rPr lang="en-US" sz="1600" dirty="0"/>
              <a:t> </a:t>
            </a:r>
            <a:r>
              <a:rPr lang="en-US" sz="1600" dirty="0" smtClean="0"/>
              <a:t>              </a:t>
            </a:r>
            <a:r>
              <a:rPr lang="en-US" sz="1600" dirty="0" smtClean="0"/>
              <a:t>that are healthy. </a:t>
            </a:r>
            <a:r>
              <a:rPr lang="en-US" sz="1600" dirty="0" smtClean="0"/>
              <a:t>Due to the non-invasive </a:t>
            </a:r>
          </a:p>
          <a:p>
            <a:r>
              <a:rPr lang="en-US" sz="1600" dirty="0"/>
              <a:t> </a:t>
            </a:r>
            <a:r>
              <a:rPr lang="en-US" sz="1600" dirty="0" smtClean="0"/>
              <a:t>  nature of the living laser, scientists could even observe active cells from within a living animal or human, allowing for greater knowledge of intracellular processes in a particular cell’s native environment.</a:t>
            </a:r>
            <a:endParaRPr lang="en-US" sz="1600" dirty="0"/>
          </a:p>
        </p:txBody>
      </p:sp>
    </p:spTree>
    <p:extLst>
      <p:ext uri="{BB962C8B-B14F-4D97-AF65-F5344CB8AC3E}">
        <p14:creationId xmlns:p14="http://schemas.microsoft.com/office/powerpoint/2010/main" val="3432280853"/>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75</TotalTime>
  <Words>282</Words>
  <Application>Microsoft Office PowerPoint</Application>
  <PresentationFormat>Widescreen</PresentationFormat>
  <Paragraphs>22</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Century Gothic</vt:lpstr>
      <vt:lpstr>Wingdings 3</vt:lpstr>
      <vt:lpstr>Slice</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Colin Ford</dc:creator>
  <cp:lastModifiedBy>Colin Ford</cp:lastModifiedBy>
  <cp:revision>12</cp:revision>
  <dcterms:created xsi:type="dcterms:W3CDTF">2013-12-08T07:39:02Z</dcterms:created>
  <dcterms:modified xsi:type="dcterms:W3CDTF">2013-12-08T08:54:25Z</dcterms:modified>
</cp:coreProperties>
</file>